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9" r:id="rId5"/>
    <p:sldMasterId id="2147483784" r:id="rId6"/>
  </p:sldMasterIdLst>
  <p:notesMasterIdLst>
    <p:notesMasterId r:id="rId23"/>
  </p:notesMasterIdLst>
  <p:sldIdLst>
    <p:sldId id="256" r:id="rId7"/>
    <p:sldId id="265" r:id="rId8"/>
    <p:sldId id="275" r:id="rId9"/>
    <p:sldId id="277" r:id="rId10"/>
    <p:sldId id="269" r:id="rId11"/>
    <p:sldId id="279" r:id="rId12"/>
    <p:sldId id="267" r:id="rId13"/>
    <p:sldId id="270" r:id="rId14"/>
    <p:sldId id="283" r:id="rId15"/>
    <p:sldId id="287" r:id="rId16"/>
    <p:sldId id="286" r:id="rId17"/>
    <p:sldId id="282" r:id="rId18"/>
    <p:sldId id="288" r:id="rId19"/>
    <p:sldId id="285" r:id="rId20"/>
    <p:sldId id="290" r:id="rId21"/>
    <p:sldId id="28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1224">
          <p15:clr>
            <a:srgbClr val="A4A3A4"/>
          </p15:clr>
        </p15:guide>
        <p15:guide id="2" orient="horz" pos="2496" userDrawn="1">
          <p15:clr>
            <a:srgbClr val="A4A3A4"/>
          </p15:clr>
        </p15:guide>
        <p15:guide id="3" pos="6792" userDrawn="1">
          <p15:clr>
            <a:srgbClr val="A4A3A4"/>
          </p15:clr>
        </p15:guide>
        <p15:guide id="4" orient="horz" pos="144">
          <p15:clr>
            <a:srgbClr val="A4A3A4"/>
          </p15:clr>
        </p15:guide>
        <p15:guide id="5" orient="horz" pos="3048" userDrawn="1">
          <p15:clr>
            <a:srgbClr val="A4A3A4"/>
          </p15:clr>
        </p15:guide>
        <p15:guide id="6" pos="7296">
          <p15:clr>
            <a:srgbClr val="A4A3A4"/>
          </p15:clr>
        </p15:guide>
        <p15:guide id="7" orient="horz" pos="4272" userDrawn="1">
          <p15:clr>
            <a:srgbClr val="A4A3A4"/>
          </p15:clr>
        </p15:guide>
        <p15:guide id="8" orient="horz" pos="194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931"/>
    <p:restoredTop sz="96455" autoAdjust="0"/>
  </p:normalViewPr>
  <p:slideViewPr>
    <p:cSldViewPr snapToGrid="0">
      <p:cViewPr>
        <p:scale>
          <a:sx n="115" d="100"/>
          <a:sy n="115" d="100"/>
        </p:scale>
        <p:origin x="1576" y="1144"/>
      </p:cViewPr>
      <p:guideLst>
        <p:guide pos="1224"/>
        <p:guide orient="horz" pos="2496"/>
        <p:guide pos="6792"/>
        <p:guide orient="horz" pos="144"/>
        <p:guide orient="horz" pos="3048"/>
        <p:guide pos="7296"/>
        <p:guide orient="horz" pos="4272"/>
        <p:guide orient="horz" pos="19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9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tiff>
</file>

<file path=ppt/media/image11.tiff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9B789F-41DC-B345-BCCE-E43A4B81BE13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FFDE57-7EFA-EC40-BFBB-DE1BE241D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525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``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FFDE57-7EFA-EC40-BFBB-DE1BE241D0D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122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B8DBE43-575A-40F1-A19C-89592EDF1932}"/>
              </a:ext>
            </a:extLst>
          </p:cNvPr>
          <p:cNvSpPr txBox="1">
            <a:spLocks/>
          </p:cNvSpPr>
          <p:nvPr userDrawn="1"/>
        </p:nvSpPr>
        <p:spPr>
          <a:xfrm>
            <a:off x="8077200" y="649735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5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800" dirty="0">
                <a:solidFill>
                  <a:schemeClr val="bg1"/>
                </a:solidFill>
                <a:latin typeface="Segoe UI Light" panose="020B0502040204020203" pitchFamily="34" charset="0"/>
              </a:rPr>
              <a:t>©2018 </a:t>
            </a:r>
            <a:r>
              <a:rPr lang="en-US" sz="800" dirty="0" err="1">
                <a:solidFill>
                  <a:schemeClr val="bg1"/>
                </a:solidFill>
                <a:latin typeface="Segoe UI Light" panose="020B0502040204020203" pitchFamily="34" charset="0"/>
              </a:rPr>
              <a:t>iCIMS</a:t>
            </a:r>
            <a:r>
              <a:rPr lang="en-US" sz="800" dirty="0">
                <a:solidFill>
                  <a:schemeClr val="bg1"/>
                </a:solidFill>
                <a:latin typeface="Segoe UI Light" panose="020B0502040204020203" pitchFamily="34" charset="0"/>
              </a:rPr>
              <a:t> Inc. All Rights Reserved.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8DA73C2-1351-4E30-A659-B953E83CBD9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33650" y="4917140"/>
            <a:ext cx="7124700" cy="1295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SPEAKER: Name Here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1E2112-E830-4295-A98A-ADB4E9FEDA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35"/>
          <a:stretch/>
        </p:blipFill>
        <p:spPr>
          <a:xfrm>
            <a:off x="0" y="-1"/>
            <a:ext cx="12195584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369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F344C8-5EE1-42A3-A50F-0D89073EA8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75FFE-285B-4D05-9646-DB3A4A3DCCAB}"/>
              </a:ext>
            </a:extLst>
          </p:cNvPr>
          <p:cNvSpPr txBox="1">
            <a:spLocks/>
          </p:cNvSpPr>
          <p:nvPr userDrawn="1"/>
        </p:nvSpPr>
        <p:spPr>
          <a:xfrm>
            <a:off x="8077200" y="649735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5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800" dirty="0">
                <a:solidFill>
                  <a:schemeClr val="bg1"/>
                </a:solidFill>
                <a:latin typeface="Segoe UI Light" panose="020B0502040204020203" pitchFamily="34" charset="0"/>
              </a:rPr>
              <a:t>©2018 </a:t>
            </a:r>
            <a:r>
              <a:rPr lang="en-US" sz="800" dirty="0" err="1">
                <a:solidFill>
                  <a:schemeClr val="bg1"/>
                </a:solidFill>
                <a:latin typeface="Segoe UI Light" panose="020B0502040204020203" pitchFamily="34" charset="0"/>
              </a:rPr>
              <a:t>iCIMS</a:t>
            </a:r>
            <a:r>
              <a:rPr lang="en-US" sz="800" dirty="0">
                <a:solidFill>
                  <a:schemeClr val="bg1"/>
                </a:solidFill>
                <a:latin typeface="Segoe UI Light" panose="020B0502040204020203" pitchFamily="34" charset="0"/>
              </a:rPr>
              <a:t>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853484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B17AE72-FB22-413C-A00E-B78505A65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458" y="462976"/>
            <a:ext cx="6626927" cy="82706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741B06A-5775-44FB-91BD-392CAC32CE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425" y="1435543"/>
            <a:ext cx="1088696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347663" indent="-347663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1"/>
                </a:solidFill>
                <a:latin typeface="Segoe UI Light" panose="020B0502040204020203" pitchFamily="34" charset="0"/>
              </a:defRPr>
            </a:lvl1pPr>
            <a:lvl2pPr marL="798513" indent="-341313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Segoe UI Light" panose="020B0502040204020203" pitchFamily="34" charset="0"/>
              </a:defRPr>
            </a:lvl2pPr>
            <a:lvl3pPr marL="1262063" indent="-347663">
              <a:lnSpc>
                <a:spcPct val="100000"/>
              </a:lnSpc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  <a:latin typeface="Segoe UI Light" panose="020B0502040204020203" pitchFamily="34" charset="0"/>
              </a:defRPr>
            </a:lvl3pPr>
            <a:lvl4pPr marL="1712913" indent="-341313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Segoe UI Light" panose="020B0502040204020203" pitchFamily="34" charset="0"/>
              </a:defRPr>
            </a:lvl4pPr>
            <a:lvl5pPr marL="2176463" indent="-347663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Segoe UI Light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9378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606135-281B-49B1-9F64-C2D88B8DC1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35"/>
          <a:stretch/>
        </p:blipFill>
        <p:spPr>
          <a:xfrm>
            <a:off x="-1" y="-1"/>
            <a:ext cx="12195909" cy="685800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B17AE72-FB22-413C-A00E-B78505A65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458" y="462976"/>
            <a:ext cx="6626927" cy="82706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741B06A-5775-44FB-91BD-392CAC32CE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425" y="1435543"/>
            <a:ext cx="1088696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347663" indent="-347663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bg1"/>
                </a:solidFill>
                <a:latin typeface="Segoe UI Light" panose="020B0502040204020203" pitchFamily="34" charset="0"/>
              </a:defRPr>
            </a:lvl1pPr>
            <a:lvl2pPr marL="798513" indent="-341313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Segoe UI Light" panose="020B0502040204020203" pitchFamily="34" charset="0"/>
              </a:defRPr>
            </a:lvl2pPr>
            <a:lvl3pPr marL="1262063" indent="-347663">
              <a:lnSpc>
                <a:spcPct val="100000"/>
              </a:lnSpc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  <a:latin typeface="Segoe UI Light" panose="020B0502040204020203" pitchFamily="34" charset="0"/>
              </a:defRPr>
            </a:lvl3pPr>
            <a:lvl4pPr marL="1712913" indent="-341313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Segoe UI Light" panose="020B0502040204020203" pitchFamily="34" charset="0"/>
              </a:defRPr>
            </a:lvl4pPr>
            <a:lvl5pPr marL="2176463" indent="-347663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Segoe UI Light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2FC89E-F073-47EF-8452-F3CC16DBC37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4469" y="212587"/>
            <a:ext cx="2808795" cy="618685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979076B-03E3-4927-BED8-05849FA90808}"/>
              </a:ext>
            </a:extLst>
          </p:cNvPr>
          <p:cNvSpPr txBox="1">
            <a:spLocks/>
          </p:cNvSpPr>
          <p:nvPr userDrawn="1"/>
        </p:nvSpPr>
        <p:spPr>
          <a:xfrm>
            <a:off x="4241800" y="6538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5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chemeClr val="bg1"/>
                </a:solidFill>
                <a:latin typeface="Segoe UI Light" panose="020B0502040204020203" pitchFamily="34" charset="0"/>
              </a:rPr>
              <a:t>©2018 </a:t>
            </a:r>
            <a:r>
              <a:rPr lang="en-US" sz="800" dirty="0" err="1">
                <a:solidFill>
                  <a:schemeClr val="bg1"/>
                </a:solidFill>
                <a:latin typeface="Segoe UI Light" panose="020B0502040204020203" pitchFamily="34" charset="0"/>
              </a:rPr>
              <a:t>iCIMS</a:t>
            </a:r>
            <a:r>
              <a:rPr lang="en-US" sz="800" dirty="0">
                <a:solidFill>
                  <a:schemeClr val="bg1"/>
                </a:solidFill>
                <a:latin typeface="Segoe UI Light" panose="020B0502040204020203" pitchFamily="34" charset="0"/>
              </a:rPr>
              <a:t>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863715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D2756B6-FD30-464A-8574-FE47A1F4E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458" y="462976"/>
            <a:ext cx="6626927" cy="82706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 b="1">
                <a:solidFill>
                  <a:srgbClr val="254D5B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CBA3930-D92D-4459-A8E9-49F1A1CB9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425" y="1435543"/>
            <a:ext cx="1088696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347663" indent="-347663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latin typeface="Segoe UI Light" panose="020B0502040204020203" pitchFamily="34" charset="0"/>
              </a:defRPr>
            </a:lvl1pPr>
            <a:lvl2pPr marL="798513" indent="-341313">
              <a:lnSpc>
                <a:spcPct val="100000"/>
              </a:lnSpc>
              <a:buFont typeface="Arial" panose="020B0604020202020204" pitchFamily="34" charset="0"/>
              <a:buChar char="•"/>
              <a:defRPr sz="2000">
                <a:latin typeface="Segoe UI Light" panose="020B0502040204020203" pitchFamily="34" charset="0"/>
              </a:defRPr>
            </a:lvl2pPr>
            <a:lvl3pPr marL="1262063" indent="-347663">
              <a:lnSpc>
                <a:spcPct val="100000"/>
              </a:lnSpc>
              <a:buFont typeface="Arial" panose="020B0604020202020204" pitchFamily="34" charset="0"/>
              <a:buChar char="•"/>
              <a:defRPr sz="1800">
                <a:latin typeface="Segoe UI Light" panose="020B0502040204020203" pitchFamily="34" charset="0"/>
              </a:defRPr>
            </a:lvl3pPr>
            <a:lvl4pPr marL="1712913" indent="-341313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latin typeface="Segoe UI Light" panose="020B0502040204020203" pitchFamily="34" charset="0"/>
              </a:defRPr>
            </a:lvl4pPr>
            <a:lvl5pPr marL="2176463" indent="-347663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latin typeface="Segoe UI Light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45815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3955E9-8B79-4A78-8D2C-622A01ADF0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35"/>
          <a:stretch/>
        </p:blipFill>
        <p:spPr>
          <a:xfrm>
            <a:off x="-1" y="-1"/>
            <a:ext cx="12195909" cy="6858001"/>
          </a:xfrm>
          <a:prstGeom prst="rect">
            <a:avLst/>
          </a:prstGeom>
        </p:spPr>
      </p:pic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D48FDFB2-1494-4F6D-BEEC-D420BA0535B2}"/>
              </a:ext>
            </a:extLst>
          </p:cNvPr>
          <p:cNvSpPr txBox="1">
            <a:spLocks/>
          </p:cNvSpPr>
          <p:nvPr userDrawn="1"/>
        </p:nvSpPr>
        <p:spPr>
          <a:xfrm>
            <a:off x="4241800" y="6538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5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chemeClr val="bg1"/>
                </a:solidFill>
                <a:latin typeface="Segoe UI Light" panose="020B0502040204020203" pitchFamily="34" charset="0"/>
              </a:rPr>
              <a:t>©2018 </a:t>
            </a:r>
            <a:r>
              <a:rPr lang="en-US" sz="800" dirty="0" err="1">
                <a:solidFill>
                  <a:schemeClr val="bg1"/>
                </a:solidFill>
                <a:latin typeface="Segoe UI Light" panose="020B0502040204020203" pitchFamily="34" charset="0"/>
              </a:rPr>
              <a:t>iCIMS</a:t>
            </a:r>
            <a:r>
              <a:rPr lang="en-US" sz="800" dirty="0">
                <a:solidFill>
                  <a:schemeClr val="bg1"/>
                </a:solidFill>
                <a:latin typeface="Segoe UI Light" panose="020B0502040204020203" pitchFamily="34" charset="0"/>
              </a:rPr>
              <a:t> Inc. All Rights Reserved.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D0D5F72-E644-4BE5-AC3A-E582C283E26A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hq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4469" y="212587"/>
            <a:ext cx="2808795" cy="61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171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07A728-FDD9-4930-9337-EB28D419DBD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35"/>
          <a:stretch/>
        </p:blipFill>
        <p:spPr>
          <a:xfrm>
            <a:off x="-1" y="-1"/>
            <a:ext cx="12195909" cy="6858001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F749692-D3A8-470A-ACBB-14AF18ECE1B3}"/>
              </a:ext>
            </a:extLst>
          </p:cNvPr>
          <p:cNvSpPr txBox="1">
            <a:spLocks/>
          </p:cNvSpPr>
          <p:nvPr userDrawn="1"/>
        </p:nvSpPr>
        <p:spPr>
          <a:xfrm>
            <a:off x="4241800" y="6538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5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</a:rPr>
              <a:t>©2018 </a:t>
            </a:r>
            <a:r>
              <a:rPr lang="en-US" sz="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</a:rPr>
              <a:t>iCIMS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</a:rPr>
              <a:t> Inc. All Rights Reserved.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BE75755-0652-449F-BF4B-22FD9969D27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4469" y="212587"/>
            <a:ext cx="2808795" cy="61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500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nack.expo.io/" TargetMode="External"/><Relationship Id="rId2" Type="http://schemas.openxmlformats.org/officeDocument/2006/relationships/hyperlink" Target="http://expo.io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nodejs.org/" TargetMode="External"/><Relationship Id="rId5" Type="http://schemas.openxmlformats.org/officeDocument/2006/relationships/hyperlink" Target="https://github.com/iCIMS-inc/intro-to-react-native" TargetMode="External"/><Relationship Id="rId4" Type="http://schemas.openxmlformats.org/officeDocument/2006/relationships/hyperlink" Target="https://snack.expo.io/@aalvarezp/rehack-native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nack.expo.io/@aalvarezp/rehack-native" TargetMode="External"/><Relationship Id="rId2" Type="http://schemas.openxmlformats.org/officeDocument/2006/relationships/hyperlink" Target="https://github.com/iCIMS-inc/intro-to-react-native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facebook.github.io/react-native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actnativeexpress.com/flexbox" TargetMode="External"/><Relationship Id="rId2" Type="http://schemas.openxmlformats.org/officeDocument/2006/relationships/hyperlink" Target="https://facebook.github.io/react-native/docs/flexbox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flexboxfroggy.com/" TargetMode="External"/><Relationship Id="rId4" Type="http://schemas.openxmlformats.org/officeDocument/2006/relationships/hyperlink" Target="http://www.flexboxdefense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865E11D-4C0C-46B2-AA48-7F62C758D7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33650" y="5562600"/>
            <a:ext cx="7124700" cy="1295400"/>
          </a:xfrm>
        </p:spPr>
        <p:txBody>
          <a:bodyPr/>
          <a:lstStyle/>
          <a:p>
            <a:r>
              <a:rPr lang="en-US" sz="2000" dirty="0" err="1"/>
              <a:t>Alan.Alvarez@icims.com</a:t>
            </a:r>
            <a:endParaRPr lang="en-US" sz="2000" dirty="0"/>
          </a:p>
          <a:p>
            <a:r>
              <a:rPr lang="en-US" sz="2000" dirty="0"/>
              <a:t>Software Developer Mobile Team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D273E8-1FD2-47AC-9C7F-7120482223F4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0" y="4608876"/>
            <a:ext cx="12191999" cy="877888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Building Apps with React Native</a:t>
            </a:r>
          </a:p>
        </p:txBody>
      </p:sp>
    </p:spTree>
    <p:extLst>
      <p:ext uri="{BB962C8B-B14F-4D97-AF65-F5344CB8AC3E}">
        <p14:creationId xmlns:p14="http://schemas.microsoft.com/office/powerpoint/2010/main" val="10192399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9353CDC5-E88B-A442-AE16-DB0AA369D95A}"/>
              </a:ext>
            </a:extLst>
          </p:cNvPr>
          <p:cNvSpPr txBox="1">
            <a:spLocks/>
          </p:cNvSpPr>
          <p:nvPr/>
        </p:nvSpPr>
        <p:spPr>
          <a:xfrm>
            <a:off x="1784193" y="887526"/>
            <a:ext cx="8999035" cy="827067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254D5B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 algn="ctr"/>
            <a:r>
              <a:rPr lang="en-US" dirty="0"/>
              <a:t>Job </a:t>
            </a:r>
            <a:r>
              <a:rPr lang="en-US" sz="3600" dirty="0"/>
              <a:t>Applications</a:t>
            </a:r>
            <a:r>
              <a:rPr lang="en-US" dirty="0"/>
              <a:t> App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D75E99F-7DDE-0A43-A688-F7C80AFB57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89" y="1900599"/>
            <a:ext cx="4786557" cy="478655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0AB8187-404E-924D-BAE0-5994D2E8DD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2877" y="1900598"/>
            <a:ext cx="4786557" cy="47865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ECA4815-323B-E243-A23B-26194130CB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3346" y="1900598"/>
            <a:ext cx="4786557" cy="478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182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C163F1-CB9B-9C41-91F5-0095AF682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458" y="2231392"/>
            <a:ext cx="6626927" cy="827067"/>
          </a:xfrm>
        </p:spPr>
        <p:txBody>
          <a:bodyPr anchor="t">
            <a:normAutofit/>
          </a:bodyPr>
          <a:lstStyle/>
          <a:p>
            <a:r>
              <a:rPr lang="en-US" dirty="0"/>
              <a:t>iCIMS Hackathon API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81A4D5-3604-9849-B041-F0AB05718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425" y="3203959"/>
            <a:ext cx="10886960" cy="4351338"/>
          </a:xfrm>
        </p:spPr>
        <p:txBody>
          <a:bodyPr anchor="t">
            <a:normAutofit/>
          </a:bodyPr>
          <a:lstStyle/>
          <a:p>
            <a:pPr marL="347345" indent="-340995"/>
            <a:r>
              <a:rPr lang="en-US" b="1" dirty="0">
                <a:cs typeface="Segoe UI Light"/>
              </a:rPr>
              <a:t>Create a GitHub account</a:t>
            </a:r>
          </a:p>
          <a:p>
            <a:pPr marL="347345" indent="-340995"/>
            <a:r>
              <a:rPr lang="en-US" b="1" dirty="0">
                <a:cs typeface="Segoe UI Light"/>
              </a:rPr>
              <a:t>Create your company profile at </a:t>
            </a:r>
            <a:r>
              <a:rPr lang="en-US" b="1" dirty="0" err="1">
                <a:cs typeface="Segoe UI Light"/>
              </a:rPr>
              <a:t>hackicims.com</a:t>
            </a:r>
            <a:endParaRPr lang="en-US" b="1" dirty="0">
              <a:cs typeface="Segoe UI Light"/>
            </a:endParaRPr>
          </a:p>
          <a:p>
            <a:pPr marL="347345" indent="-340995"/>
            <a:r>
              <a:rPr lang="en-US" b="1" dirty="0">
                <a:cs typeface="Segoe UI Light"/>
              </a:rPr>
              <a:t>In the mean time… any questions so far?</a:t>
            </a:r>
          </a:p>
        </p:txBody>
      </p:sp>
    </p:spTree>
    <p:extLst>
      <p:ext uri="{BB962C8B-B14F-4D97-AF65-F5344CB8AC3E}">
        <p14:creationId xmlns:p14="http://schemas.microsoft.com/office/powerpoint/2010/main" val="677009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C163F1-CB9B-9C41-91F5-0095AF682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307" y="1679595"/>
            <a:ext cx="6626927" cy="827067"/>
          </a:xfrm>
        </p:spPr>
        <p:txBody>
          <a:bodyPr anchor="t">
            <a:normAutofit/>
          </a:bodyPr>
          <a:lstStyle/>
          <a:p>
            <a:r>
              <a:rPr lang="en-US" dirty="0"/>
              <a:t>Setup Development Environment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81A4D5-3604-9849-B041-F0AB05718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274" y="2506662"/>
            <a:ext cx="10886960" cy="4351338"/>
          </a:xfrm>
        </p:spPr>
        <p:txBody>
          <a:bodyPr anchor="t">
            <a:normAutofit/>
          </a:bodyPr>
          <a:lstStyle/>
          <a:p>
            <a:pPr marL="347345" indent="-340995"/>
            <a:r>
              <a:rPr lang="en-US" dirty="0">
                <a:cs typeface="Segoe UI Light"/>
              </a:rPr>
              <a:t>What is Expo </a:t>
            </a:r>
            <a:r>
              <a:rPr lang="en-US" dirty="0">
                <a:cs typeface="Segoe UI Light"/>
                <a:hlinkClick r:id="rId2"/>
              </a:rPr>
              <a:t>http://expo.io</a:t>
            </a:r>
            <a:r>
              <a:rPr lang="en-US" dirty="0">
                <a:cs typeface="Segoe UI Light"/>
              </a:rPr>
              <a:t> ?</a:t>
            </a:r>
          </a:p>
          <a:p>
            <a:pPr marL="347345" indent="-340995"/>
            <a:r>
              <a:rPr lang="en-US" dirty="0">
                <a:cs typeface="Segoe UI Light"/>
                <a:hlinkClick r:id="rId3"/>
              </a:rPr>
              <a:t>https://snack.expo.io/</a:t>
            </a:r>
            <a:endParaRPr lang="en-US" dirty="0">
              <a:cs typeface="Segoe UI Light"/>
            </a:endParaRPr>
          </a:p>
          <a:p>
            <a:pPr marL="798195" lvl="1" indent="-340995"/>
            <a:r>
              <a:rPr lang="en-US" dirty="0">
                <a:cs typeface="Segoe UI Light"/>
                <a:hlinkClick r:id="rId4"/>
              </a:rPr>
              <a:t>https://snack.expo.io/@aalvarezp/rehack-native</a:t>
            </a:r>
            <a:endParaRPr lang="en-US" dirty="0">
              <a:cs typeface="Segoe UI Light"/>
            </a:endParaRPr>
          </a:p>
          <a:p>
            <a:pPr marL="347345" indent="-340995"/>
            <a:r>
              <a:rPr lang="en-US" dirty="0">
                <a:cs typeface="Segoe UI Light"/>
              </a:rPr>
              <a:t>GitHub: </a:t>
            </a:r>
            <a:r>
              <a:rPr lang="en-US" dirty="0">
                <a:cs typeface="Segoe UI Light"/>
                <a:hlinkClick r:id="rId5"/>
              </a:rPr>
              <a:t>https://github.com/iCIMS-inc/intro-to-react-native</a:t>
            </a:r>
            <a:r>
              <a:rPr lang="en-US" dirty="0">
                <a:cs typeface="Segoe UI Light"/>
              </a:rPr>
              <a:t> </a:t>
            </a:r>
          </a:p>
          <a:p>
            <a:pPr marL="798195" lvl="1" indent="-340995"/>
            <a:r>
              <a:rPr lang="en-US" dirty="0">
                <a:cs typeface="Segoe UI Light"/>
              </a:rPr>
              <a:t>Make sure Node and NPM are installed </a:t>
            </a:r>
            <a:r>
              <a:rPr lang="en-US" dirty="0">
                <a:cs typeface="Segoe UI Light"/>
                <a:hlinkClick r:id="rId6"/>
              </a:rPr>
              <a:t>https://nodejs.org</a:t>
            </a:r>
            <a:endParaRPr lang="en-US" dirty="0">
              <a:cs typeface="Segoe UI Light"/>
            </a:endParaRPr>
          </a:p>
          <a:p>
            <a:pPr marL="798195" lvl="1" indent="-340995"/>
            <a:r>
              <a:rPr lang="en-US" dirty="0">
                <a:cs typeface="Segoe UI Light"/>
              </a:rPr>
              <a:t>Install React Native and Expo: </a:t>
            </a:r>
            <a:r>
              <a:rPr lang="en-US" dirty="0" err="1"/>
              <a:t>npm</a:t>
            </a:r>
            <a:r>
              <a:rPr lang="en-US" dirty="0"/>
              <a:t> install -g expo-cli</a:t>
            </a:r>
            <a:endParaRPr lang="en-US" dirty="0">
              <a:cs typeface="Segoe UI Light"/>
            </a:endParaRPr>
          </a:p>
          <a:p>
            <a:pPr marL="798195" lvl="1" indent="-340995"/>
            <a:r>
              <a:rPr lang="en-US" dirty="0" err="1">
                <a:cs typeface="Segoe UI Light"/>
              </a:rPr>
              <a:t>npm</a:t>
            </a:r>
            <a:r>
              <a:rPr lang="en-US" dirty="0">
                <a:cs typeface="Segoe UI Light"/>
              </a:rPr>
              <a:t> install react-navigation</a:t>
            </a:r>
          </a:p>
          <a:p>
            <a:pPr marL="347345" indent="-340995"/>
            <a:endParaRPr lang="en-US" dirty="0"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86983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C163F1-CB9B-9C41-91F5-0095AF682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458" y="1548755"/>
            <a:ext cx="6626927" cy="827067"/>
          </a:xfrm>
        </p:spPr>
        <p:txBody>
          <a:bodyPr anchor="t">
            <a:normAutofit/>
          </a:bodyPr>
          <a:lstStyle/>
          <a:p>
            <a:r>
              <a:rPr lang="en-US" dirty="0"/>
              <a:t>Diving into the Code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81A4D5-3604-9849-B041-F0AB05718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425" y="2375822"/>
            <a:ext cx="10886960" cy="4351338"/>
          </a:xfrm>
        </p:spPr>
        <p:txBody>
          <a:bodyPr anchor="t">
            <a:normAutofit/>
          </a:bodyPr>
          <a:lstStyle/>
          <a:p>
            <a:pPr marL="347345" indent="-340995"/>
            <a:r>
              <a:rPr lang="en-US" b="1" dirty="0">
                <a:cs typeface="Segoe UI Light"/>
              </a:rPr>
              <a:t>App</a:t>
            </a:r>
          </a:p>
          <a:p>
            <a:pPr marL="798195" lvl="1" indent="-340995"/>
            <a:r>
              <a:rPr lang="en-US" b="1" dirty="0" err="1">
                <a:cs typeface="Segoe UI Light"/>
              </a:rPr>
              <a:t>App.js</a:t>
            </a:r>
            <a:r>
              <a:rPr lang="en-US" b="1" dirty="0">
                <a:cs typeface="Segoe UI Light"/>
              </a:rPr>
              <a:t> (entry point)</a:t>
            </a:r>
          </a:p>
          <a:p>
            <a:pPr marL="798195" lvl="1" indent="-340995"/>
            <a:r>
              <a:rPr lang="en-US" b="1" dirty="0">
                <a:cs typeface="Segoe UI Light"/>
              </a:rPr>
              <a:t>Network/</a:t>
            </a:r>
            <a:r>
              <a:rPr lang="en-US" b="1" dirty="0" err="1">
                <a:cs typeface="Segoe UI Light"/>
              </a:rPr>
              <a:t>api.js</a:t>
            </a:r>
            <a:endParaRPr lang="en-US" b="1" dirty="0">
              <a:cs typeface="Segoe UI Light"/>
            </a:endParaRPr>
          </a:p>
          <a:p>
            <a:pPr marL="798195" lvl="1" indent="-340995"/>
            <a:r>
              <a:rPr lang="en-US" b="1" dirty="0" err="1">
                <a:cs typeface="Segoe UI Light"/>
              </a:rPr>
              <a:t>constants.js</a:t>
            </a:r>
            <a:endParaRPr lang="en-US" b="1" dirty="0">
              <a:cs typeface="Segoe UI Light"/>
            </a:endParaRPr>
          </a:p>
          <a:p>
            <a:pPr marL="798195" lvl="1" indent="-340995"/>
            <a:r>
              <a:rPr lang="en-US" b="1" dirty="0">
                <a:cs typeface="Segoe UI Light"/>
              </a:rPr>
              <a:t>Screens</a:t>
            </a:r>
          </a:p>
          <a:p>
            <a:pPr marL="1261745" lvl="2" indent="-340995"/>
            <a:r>
              <a:rPr lang="en-US" b="1" dirty="0">
                <a:cs typeface="Segoe UI Light"/>
              </a:rPr>
              <a:t>Job List</a:t>
            </a:r>
          </a:p>
          <a:p>
            <a:pPr marL="1261745" lvl="2" indent="-340995"/>
            <a:r>
              <a:rPr lang="en-US" b="1" dirty="0">
                <a:cs typeface="Segoe UI Light"/>
              </a:rPr>
              <a:t>Application List</a:t>
            </a:r>
          </a:p>
          <a:p>
            <a:pPr marL="1261745" lvl="2" indent="-340995"/>
            <a:r>
              <a:rPr lang="en-US" b="1" dirty="0">
                <a:cs typeface="Segoe UI Light"/>
              </a:rPr>
              <a:t>Person Profile</a:t>
            </a:r>
          </a:p>
          <a:p>
            <a:pPr marL="798195" lvl="1" indent="-340995"/>
            <a:r>
              <a:rPr lang="en-US" b="1" dirty="0">
                <a:cs typeface="Segoe UI Light"/>
              </a:rPr>
              <a:t>Components</a:t>
            </a:r>
          </a:p>
          <a:p>
            <a:pPr marL="1261745" lvl="2" indent="-340995"/>
            <a:r>
              <a:rPr lang="en-US" b="1" dirty="0" err="1">
                <a:cs typeface="Segoe UI Light"/>
              </a:rPr>
              <a:t>SkillsByLevelList</a:t>
            </a:r>
            <a:endParaRPr lang="en-US" b="1" dirty="0">
              <a:cs typeface="Segoe UI Light"/>
            </a:endParaRPr>
          </a:p>
          <a:p>
            <a:pPr marL="6350" indent="0">
              <a:buNone/>
            </a:pPr>
            <a:endParaRPr lang="en-US" b="1" dirty="0"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8419624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C163F1-CB9B-9C41-91F5-0095AF682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458" y="971934"/>
            <a:ext cx="6626927" cy="827067"/>
          </a:xfrm>
        </p:spPr>
        <p:txBody>
          <a:bodyPr anchor="t">
            <a:normAutofit/>
          </a:bodyPr>
          <a:lstStyle/>
          <a:p>
            <a:r>
              <a:rPr lang="en-US" dirty="0"/>
              <a:t>Advanced Topics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81A4D5-3604-9849-B041-F0AB05718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425" y="1737467"/>
            <a:ext cx="8666477" cy="4351338"/>
          </a:xfrm>
        </p:spPr>
        <p:txBody>
          <a:bodyPr anchor="t">
            <a:normAutofit/>
          </a:bodyPr>
          <a:lstStyle/>
          <a:p>
            <a:pPr marL="6350" indent="0">
              <a:buNone/>
            </a:pPr>
            <a:r>
              <a:rPr lang="en-US" b="1" dirty="0">
                <a:cs typeface="Segoe UI Light"/>
              </a:rPr>
              <a:t>State Management with Redux</a:t>
            </a:r>
          </a:p>
          <a:p>
            <a:pPr marL="798195" lvl="1" indent="-340995"/>
            <a:r>
              <a:rPr lang="en-US" b="1" dirty="0">
                <a:cs typeface="Segoe UI Light"/>
              </a:rPr>
              <a:t>Problem Statement: Passing data around components can get messy.</a:t>
            </a:r>
          </a:p>
          <a:p>
            <a:pPr marL="798195" lvl="1" indent="-340995"/>
            <a:r>
              <a:rPr lang="en-US" b="1" dirty="0">
                <a:cs typeface="Segoe UI Light"/>
              </a:rPr>
              <a:t>React provides a Context API</a:t>
            </a:r>
          </a:p>
          <a:p>
            <a:pPr marL="798195" lvl="1" indent="-340995"/>
            <a:r>
              <a:rPr lang="en-US" b="1" dirty="0">
                <a:cs typeface="Segoe UI Light"/>
              </a:rPr>
              <a:t>Redux solution</a:t>
            </a:r>
          </a:p>
          <a:p>
            <a:pPr marL="1261745" lvl="2" indent="-340995"/>
            <a:r>
              <a:rPr lang="en-US" b="1" dirty="0">
                <a:cs typeface="Segoe UI Light"/>
              </a:rPr>
              <a:t>What is it?</a:t>
            </a:r>
          </a:p>
          <a:p>
            <a:pPr marL="1261745" lvl="2" indent="-340995"/>
            <a:r>
              <a:rPr lang="en-US" b="1" dirty="0">
                <a:cs typeface="Segoe UI Light"/>
              </a:rPr>
              <a:t>How does it work?</a:t>
            </a:r>
          </a:p>
          <a:p>
            <a:pPr marL="6350" indent="0">
              <a:buNone/>
            </a:pPr>
            <a:r>
              <a:rPr lang="en-US" b="1" dirty="0">
                <a:cs typeface="Segoe UI Light"/>
              </a:rPr>
              <a:t>Static typing with Flow or Typescript</a:t>
            </a:r>
          </a:p>
          <a:p>
            <a:pPr marL="798195" lvl="1" indent="-340995"/>
            <a:r>
              <a:rPr lang="en-US" b="1" dirty="0">
                <a:cs typeface="Segoe UI Light"/>
              </a:rPr>
              <a:t>Problem Statement: Managing a large code base with dynamic typing can get messy with time.</a:t>
            </a:r>
          </a:p>
          <a:p>
            <a:pPr marL="798195" lvl="1" indent="-340995"/>
            <a:r>
              <a:rPr lang="en-US" b="1" dirty="0">
                <a:cs typeface="Segoe UI Light"/>
              </a:rPr>
              <a:t>Facebook came up with Flow.</a:t>
            </a:r>
          </a:p>
          <a:p>
            <a:pPr marL="798195" lvl="1" indent="-340995"/>
            <a:r>
              <a:rPr lang="en-US" b="1" dirty="0">
                <a:cs typeface="Segoe UI Light"/>
              </a:rPr>
              <a:t>Microsoft came up with Typescript.</a:t>
            </a:r>
          </a:p>
          <a:p>
            <a:pPr marL="6350" indent="0">
              <a:buNone/>
            </a:pPr>
            <a:endParaRPr lang="en-US" b="1" dirty="0"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2588407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C163F1-CB9B-9C41-91F5-0095AF682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458" y="1548755"/>
            <a:ext cx="6626927" cy="827067"/>
          </a:xfrm>
        </p:spPr>
        <p:txBody>
          <a:bodyPr anchor="t">
            <a:normAutofit/>
          </a:bodyPr>
          <a:lstStyle/>
          <a:p>
            <a:r>
              <a:rPr lang="en-US" dirty="0"/>
              <a:t>Resources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81A4D5-3604-9849-B041-F0AB05718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425" y="2375822"/>
            <a:ext cx="10886960" cy="4351338"/>
          </a:xfrm>
        </p:spPr>
        <p:txBody>
          <a:bodyPr anchor="t">
            <a:normAutofit/>
          </a:bodyPr>
          <a:lstStyle/>
          <a:p>
            <a:pPr marL="347345" indent="-340995"/>
            <a:r>
              <a:rPr lang="en-US" dirty="0">
                <a:cs typeface="Segoe UI Light"/>
              </a:rPr>
              <a:t>GitHub Repository: </a:t>
            </a:r>
            <a:r>
              <a:rPr lang="en-US" dirty="0">
                <a:cs typeface="Segoe UI Light"/>
                <a:hlinkClick r:id="rId2"/>
              </a:rPr>
              <a:t>https://github.com/iCIMS-inc/intro-to-react-native</a:t>
            </a:r>
            <a:r>
              <a:rPr lang="en-US" dirty="0">
                <a:cs typeface="Segoe UI Light"/>
              </a:rPr>
              <a:t> </a:t>
            </a:r>
          </a:p>
          <a:p>
            <a:pPr marL="347345" indent="-340995"/>
            <a:r>
              <a:rPr lang="en-US" dirty="0">
                <a:cs typeface="Segoe UI Light"/>
              </a:rPr>
              <a:t>Expo</a:t>
            </a:r>
            <a:r>
              <a:rPr lang="en-US" b="1" dirty="0">
                <a:cs typeface="Segoe UI Light"/>
              </a:rPr>
              <a:t> </a:t>
            </a:r>
            <a:r>
              <a:rPr lang="en-US" dirty="0">
                <a:cs typeface="Segoe UI Light"/>
              </a:rPr>
              <a:t>Snack</a:t>
            </a:r>
            <a:r>
              <a:rPr lang="en-US" b="1" dirty="0">
                <a:cs typeface="Segoe UI Light"/>
              </a:rPr>
              <a:t>: </a:t>
            </a:r>
            <a:r>
              <a:rPr lang="en-US" dirty="0">
                <a:cs typeface="Segoe UI Light"/>
                <a:hlinkClick r:id="rId3"/>
              </a:rPr>
              <a:t>https://snack.expo.io/@aalvarezp/rehack-native</a:t>
            </a:r>
            <a:endParaRPr lang="en-US" dirty="0">
              <a:cs typeface="Segoe UI Light"/>
            </a:endParaRPr>
          </a:p>
          <a:p>
            <a:pPr marL="347345" indent="-340995"/>
            <a:r>
              <a:rPr lang="en-US" dirty="0">
                <a:cs typeface="Segoe UI Light"/>
              </a:rPr>
              <a:t>React Native: </a:t>
            </a:r>
            <a:r>
              <a:rPr lang="en-US" dirty="0">
                <a:cs typeface="Segoe UI Light"/>
                <a:hlinkClick r:id="rId4"/>
              </a:rPr>
              <a:t>https://facebook.github.io/react-native/</a:t>
            </a:r>
            <a:endParaRPr lang="en-US" dirty="0">
              <a:cs typeface="Segoe UI Light"/>
            </a:endParaRPr>
          </a:p>
          <a:p>
            <a:pPr marL="6350" indent="0">
              <a:buNone/>
            </a:pPr>
            <a:endParaRPr lang="en-US" b="1" dirty="0">
              <a:cs typeface="Segoe UI Light"/>
            </a:endParaRPr>
          </a:p>
          <a:p>
            <a:pPr marL="6350" indent="0">
              <a:buNone/>
            </a:pPr>
            <a:endParaRPr lang="en-US" b="1" dirty="0"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8022664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989100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2E237-E458-435B-8322-771C7B849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>
                <a:cs typeface="Segoe UI Light"/>
              </a:rPr>
              <a:t>Agenda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5F51DD-8EC1-47B9-8DCF-5FC5CBBE5F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425" y="1290044"/>
            <a:ext cx="10886960" cy="5104980"/>
          </a:xfrm>
        </p:spPr>
        <p:txBody>
          <a:bodyPr anchor="t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cs typeface="Segoe UI Light"/>
              </a:rPr>
              <a:t>What is React Native?</a:t>
            </a:r>
          </a:p>
          <a:p>
            <a:pPr marL="908050" lvl="1" indent="-457200">
              <a:buFont typeface="+mj-lt"/>
              <a:buAutoNum type="arabicPeriod"/>
            </a:pPr>
            <a:r>
              <a:rPr lang="en-US" dirty="0">
                <a:cs typeface="Segoe UI Light"/>
              </a:rPr>
              <a:t>How does it work?</a:t>
            </a:r>
          </a:p>
          <a:p>
            <a:pPr marL="908050" lvl="1" indent="-457200">
              <a:buFont typeface="+mj-lt"/>
              <a:buAutoNum type="arabicPeriod"/>
            </a:pPr>
            <a:r>
              <a:rPr lang="en-US" dirty="0">
                <a:cs typeface="Segoe UI Light"/>
              </a:rPr>
              <a:t>Pros and Cons</a:t>
            </a:r>
          </a:p>
          <a:p>
            <a:pPr marL="908050" lvl="1" indent="-457200">
              <a:buFont typeface="+mj-lt"/>
              <a:buAutoNum type="arabicPeriod"/>
            </a:pPr>
            <a:r>
              <a:rPr lang="en-US" dirty="0">
                <a:cs typeface="Segoe UI Light"/>
              </a:rPr>
              <a:t>Introduction to Flexbox</a:t>
            </a:r>
          </a:p>
          <a:p>
            <a:pPr marL="908050" lvl="1" indent="-457200">
              <a:buFont typeface="+mj-lt"/>
              <a:buAutoNum type="arabicPeriod"/>
            </a:pPr>
            <a:r>
              <a:rPr lang="en-US" dirty="0">
                <a:cs typeface="Segoe UI Light"/>
              </a:rPr>
              <a:t>Popular Apps built with React Native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cs typeface="Segoe UI Light"/>
              </a:rPr>
              <a:t>iCIMS Hackathon API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cs typeface="Segoe UI Light"/>
              </a:rPr>
              <a:t>Let’s build a Job Applications App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cs typeface="Segoe UI Light"/>
              </a:rPr>
              <a:t>Diving into the Code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cs typeface="Segoe UI Light"/>
              </a:rPr>
              <a:t>Advanced topics</a:t>
            </a:r>
          </a:p>
          <a:p>
            <a:pPr marL="908050" lvl="1" indent="-457200">
              <a:buFont typeface="+mj-lt"/>
              <a:buAutoNum type="arabicPeriod"/>
            </a:pPr>
            <a:r>
              <a:rPr lang="en-US" dirty="0">
                <a:cs typeface="Segoe UI Light"/>
              </a:rPr>
              <a:t>State Management with Redux</a:t>
            </a:r>
          </a:p>
          <a:p>
            <a:pPr marL="908050" lvl="1" indent="-457200">
              <a:buFont typeface="+mj-lt"/>
              <a:buAutoNum type="arabicPeriod"/>
            </a:pPr>
            <a:r>
              <a:rPr lang="en-US" dirty="0">
                <a:cs typeface="Segoe UI Light"/>
              </a:rPr>
              <a:t>Static typing using Flow or Typescript</a:t>
            </a:r>
          </a:p>
        </p:txBody>
      </p:sp>
    </p:spTree>
    <p:extLst>
      <p:ext uri="{BB962C8B-B14F-4D97-AF65-F5344CB8AC3E}">
        <p14:creationId xmlns:p14="http://schemas.microsoft.com/office/powerpoint/2010/main" val="4024819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49EA00-F781-144E-8FA4-878D45317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React Native?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E9A1090-DD10-8143-B88B-B362DD708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React Native = React JS + Native API Wrapper + Communication Bridge.</a:t>
            </a:r>
          </a:p>
          <a:p>
            <a:r>
              <a:rPr lang="en-US" dirty="0"/>
              <a:t>Instead of </a:t>
            </a:r>
            <a:r>
              <a:rPr lang="en-US" dirty="0" err="1"/>
              <a:t>Virutal</a:t>
            </a:r>
            <a:r>
              <a:rPr lang="en-US" dirty="0"/>
              <a:t> DOM rendering div, we render </a:t>
            </a:r>
            <a:r>
              <a:rPr lang="en-US" dirty="0" err="1"/>
              <a:t>UIView</a:t>
            </a:r>
            <a:r>
              <a:rPr lang="en-US" dirty="0"/>
              <a:t> and View on native side.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AB0D9A-68F5-CA47-A72D-A6510F1E0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5674" y="2954800"/>
            <a:ext cx="5200651" cy="2832081"/>
          </a:xfrm>
          <a:prstGeom prst="rect">
            <a:avLst/>
          </a:prstGeom>
        </p:spPr>
      </p:pic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5E9A1090-DD10-8143-B88B-B362DD708DB6}"/>
              </a:ext>
            </a:extLst>
          </p:cNvPr>
          <p:cNvSpPr txBox="1">
            <a:spLocks/>
          </p:cNvSpPr>
          <p:nvPr/>
        </p:nvSpPr>
        <p:spPr>
          <a:xfrm>
            <a:off x="641425" y="5548933"/>
            <a:ext cx="9787414" cy="475896"/>
          </a:xfrm>
          <a:prstGeom prst="rect">
            <a:avLst/>
          </a:prstGeom>
        </p:spPr>
        <p:txBody>
          <a:bodyPr>
            <a:normAutofit/>
          </a:bodyPr>
          <a:lstStyle>
            <a:lvl1pPr marL="347663" indent="-347663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+mn-cs"/>
              </a:defRPr>
            </a:lvl1pPr>
            <a:lvl2pPr marL="798513" indent="-341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+mn-cs"/>
              </a:defRPr>
            </a:lvl2pPr>
            <a:lvl3pPr marL="1262063" indent="-34766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+mn-cs"/>
              </a:defRPr>
            </a:lvl3pPr>
            <a:lvl4pPr marL="1712913" indent="-3413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+mn-cs"/>
              </a:defRPr>
            </a:lvl4pPr>
            <a:lvl5pPr marL="2176463" indent="-34766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558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49EA00-F781-144E-8FA4-878D45317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work? Run-time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E9A1090-DD10-8143-B88B-B362DD708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425" y="2078965"/>
            <a:ext cx="10886960" cy="3707916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4 Threads and Areas </a:t>
            </a:r>
            <a:b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of Responsibilities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Main Thread (UI Thread)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Shadow Queue (Layout/Flexbox/Yoga)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JS Engine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Native Modules</a:t>
            </a:r>
          </a:p>
          <a:p>
            <a:pPr marL="1377950" lvl="2" indent="-457200"/>
            <a:r>
              <a:rPr lang="en-US" dirty="0"/>
              <a:t>iOS: GCD Queue per Module</a:t>
            </a:r>
          </a:p>
          <a:p>
            <a:pPr marL="1377950" lvl="2" indent="-457200"/>
            <a:r>
              <a:rPr lang="en-US" dirty="0"/>
              <a:t>Android: Thread Pool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2B2401F8-2D5C-5848-8CA5-7AC4B319B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307" y="2078965"/>
            <a:ext cx="5931477" cy="2996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88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5C169E-AF5F-C241-AF5B-B24DC3CDB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459" y="462976"/>
            <a:ext cx="5053244" cy="827067"/>
          </a:xfrm>
        </p:spPr>
        <p:txBody>
          <a:bodyPr anchor="t">
            <a:normAutofit fontScale="90000"/>
          </a:bodyPr>
          <a:lstStyle/>
          <a:p>
            <a:r>
              <a:rPr lang="en-US" dirty="0"/>
              <a:t>How does it work? – Native Modules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0EF5AFD2-EFF4-4341-BAF9-911082107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425" y="1582192"/>
            <a:ext cx="10886960" cy="1143755"/>
          </a:xfrm>
        </p:spPr>
        <p:txBody>
          <a:bodyPr/>
          <a:lstStyle/>
          <a:p>
            <a:r>
              <a:rPr lang="en-US" dirty="0"/>
              <a:t>All Communications happen through the bridge</a:t>
            </a:r>
          </a:p>
          <a:p>
            <a:r>
              <a:rPr lang="en-US" dirty="0"/>
              <a:t>Bridge: Asynchronous, serialized and batched.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517868" y="2830588"/>
            <a:ext cx="11200298" cy="3075914"/>
            <a:chOff x="1514288" y="2814932"/>
            <a:chExt cx="10342286" cy="284028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72542FE-81A3-C348-9EAF-B0B2AB4DFE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14288" y="2824518"/>
              <a:ext cx="4929644" cy="2830694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E039DBF1-D520-5046-BC9A-4EEDD5C6BA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94773" y="2814932"/>
              <a:ext cx="5261801" cy="28402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8479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5C169E-AF5F-C241-AF5B-B24DC3CDB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458" y="893148"/>
            <a:ext cx="6626927" cy="827067"/>
          </a:xfrm>
        </p:spPr>
        <p:txBody>
          <a:bodyPr anchor="t">
            <a:normAutofit/>
          </a:bodyPr>
          <a:lstStyle/>
          <a:p>
            <a:r>
              <a:rPr lang="en-US" dirty="0"/>
              <a:t>Popular Apps built with React Native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0EF5AFD2-EFF4-4341-BAF9-911082107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425" y="1720215"/>
            <a:ext cx="10886960" cy="4351338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Facebook and Facebook Ads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MS Office: All UI for MS Office except Desktop which use electron.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Uber EATS. (Restaurant and User apps. iOS, Android and Web)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Instagram</a:t>
            </a:r>
          </a:p>
          <a:p>
            <a:pPr marL="457200" indent="-457200">
              <a:buFont typeface="+mj-lt"/>
              <a:buAutoNum type="arabicPeriod"/>
            </a:pPr>
            <a:r>
              <a:rPr lang="en-US" strike="sngStrike" dirty="0"/>
              <a:t>Airbnb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Discord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Pinterest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Artsy</a:t>
            </a:r>
          </a:p>
        </p:txBody>
      </p:sp>
    </p:spTree>
    <p:extLst>
      <p:ext uri="{BB962C8B-B14F-4D97-AF65-F5344CB8AC3E}">
        <p14:creationId xmlns:p14="http://schemas.microsoft.com/office/powerpoint/2010/main" val="907851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C163F1-CB9B-9C41-91F5-0095AF682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458" y="841389"/>
            <a:ext cx="6626927" cy="827067"/>
          </a:xfrm>
        </p:spPr>
        <p:txBody>
          <a:bodyPr anchor="t">
            <a:normAutofit/>
          </a:bodyPr>
          <a:lstStyle/>
          <a:p>
            <a:r>
              <a:rPr lang="en-US" dirty="0"/>
              <a:t>Pros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81A4D5-3604-9849-B041-F0AB05718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425" y="1668456"/>
            <a:ext cx="10886960" cy="4351338"/>
          </a:xfrm>
        </p:spPr>
        <p:txBody>
          <a:bodyPr anchor="t">
            <a:normAutofit/>
          </a:bodyPr>
          <a:lstStyle/>
          <a:p>
            <a:pPr marL="347345" indent="-347345"/>
            <a:r>
              <a:rPr lang="en-US" dirty="0"/>
              <a:t>Learn once, write everywhere. Not write once, run everywhere.</a:t>
            </a:r>
          </a:p>
          <a:p>
            <a:pPr marL="798195" lvl="1" indent="-347345"/>
            <a:r>
              <a:rPr lang="en-US" dirty="0" err="1"/>
              <a:t>ie</a:t>
            </a:r>
            <a:r>
              <a:rPr lang="en-US" dirty="0"/>
              <a:t>: Use React Web for Mobile development.</a:t>
            </a:r>
          </a:p>
          <a:p>
            <a:pPr marL="798195" lvl="1" indent="-347345"/>
            <a:r>
              <a:rPr lang="en-US" dirty="0"/>
              <a:t>Leverage React JS knowledge if any.</a:t>
            </a:r>
          </a:p>
          <a:p>
            <a:pPr marL="347345" indent="-347345"/>
            <a:r>
              <a:rPr lang="en-US" dirty="0"/>
              <a:t>Nonetheless a lot of shared code. (Real: Microsoft, Uber, </a:t>
            </a:r>
            <a:r>
              <a:rPr lang="en-US" dirty="0" err="1"/>
              <a:t>airbnb</a:t>
            </a:r>
            <a:r>
              <a:rPr lang="en-US" dirty="0"/>
              <a:t> and Discord)</a:t>
            </a:r>
          </a:p>
          <a:p>
            <a:pPr marL="347345" indent="-347345"/>
            <a:r>
              <a:rPr lang="en-US" dirty="0"/>
              <a:t>Rapid prototyping and Development.</a:t>
            </a:r>
          </a:p>
          <a:p>
            <a:pPr marL="347345" indent="-347345"/>
            <a:r>
              <a:rPr lang="en-US" dirty="0"/>
              <a:t>Performance is not an inherent issue.</a:t>
            </a:r>
          </a:p>
        </p:txBody>
      </p:sp>
    </p:spTree>
    <p:extLst>
      <p:ext uri="{BB962C8B-B14F-4D97-AF65-F5344CB8AC3E}">
        <p14:creationId xmlns:p14="http://schemas.microsoft.com/office/powerpoint/2010/main" val="17328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C163F1-CB9B-9C41-91F5-0095AF682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458" y="1368750"/>
            <a:ext cx="6626927" cy="827067"/>
          </a:xfrm>
        </p:spPr>
        <p:txBody>
          <a:bodyPr anchor="t">
            <a:normAutofit/>
          </a:bodyPr>
          <a:lstStyle/>
          <a:p>
            <a:r>
              <a:rPr lang="en-US" dirty="0"/>
              <a:t>Cons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81A4D5-3604-9849-B041-F0AB05718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425" y="2117030"/>
            <a:ext cx="10886960" cy="4351338"/>
          </a:xfrm>
        </p:spPr>
        <p:txBody>
          <a:bodyPr anchor="t">
            <a:normAutofit/>
          </a:bodyPr>
          <a:lstStyle/>
          <a:p>
            <a:pPr marL="347345" indent="-340995"/>
            <a:r>
              <a:rPr lang="en-US" dirty="0" err="1"/>
              <a:t>Javascript</a:t>
            </a:r>
            <a:r>
              <a:rPr lang="en-US" dirty="0"/>
              <a:t> Dynamic typing</a:t>
            </a:r>
          </a:p>
          <a:p>
            <a:pPr marL="347345" indent="-340995"/>
            <a:r>
              <a:rPr lang="en-US" dirty="0"/>
              <a:t>Small startup delay</a:t>
            </a:r>
          </a:p>
          <a:p>
            <a:pPr marL="347345" indent="-340995"/>
            <a:r>
              <a:rPr lang="en-US" dirty="0"/>
              <a:t>It’s a relatively new platform (when compared to iOS </a:t>
            </a:r>
            <a:r>
              <a:rPr lang="en-US" dirty="0" err="1"/>
              <a:t>UIKit</a:t>
            </a:r>
            <a:r>
              <a:rPr lang="en-US" dirty="0"/>
              <a:t> and Android); React Native was announced on February 2015.</a:t>
            </a:r>
            <a:endParaRPr lang="en-US" b="1" dirty="0"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377365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C163F1-CB9B-9C41-91F5-0095AF682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458" y="1548755"/>
            <a:ext cx="6626927" cy="827067"/>
          </a:xfrm>
        </p:spPr>
        <p:txBody>
          <a:bodyPr anchor="t">
            <a:normAutofit/>
          </a:bodyPr>
          <a:lstStyle/>
          <a:p>
            <a:r>
              <a:rPr lang="en-US" dirty="0"/>
              <a:t>Introduction to Flexbox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81A4D5-3604-9849-B041-F0AB05718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425" y="2375822"/>
            <a:ext cx="10886960" cy="4351338"/>
          </a:xfrm>
        </p:spPr>
        <p:txBody>
          <a:bodyPr anchor="t">
            <a:normAutofit/>
          </a:bodyPr>
          <a:lstStyle/>
          <a:p>
            <a:pPr marL="347345" indent="-340995"/>
            <a:r>
              <a:rPr lang="en-US" dirty="0"/>
              <a:t>Same CSS Flexbox semantics.</a:t>
            </a:r>
          </a:p>
          <a:p>
            <a:pPr marL="347345" indent="-340995"/>
            <a:r>
              <a:rPr lang="en-US" dirty="0"/>
              <a:t>Flexbox works the same way in React Native as it does in CSS on the web, with a few exceptions. The defaults are different, with </a:t>
            </a:r>
            <a:r>
              <a:rPr lang="en-US" dirty="0" err="1"/>
              <a:t>flexDirection</a:t>
            </a:r>
            <a:r>
              <a:rPr lang="en-US" dirty="0"/>
              <a:t> defaulting to column instead of row, and the flex parameter only supporting a single number.</a:t>
            </a:r>
          </a:p>
          <a:p>
            <a:pPr marL="347345" indent="-340995"/>
            <a:r>
              <a:rPr lang="en-US" dirty="0">
                <a:cs typeface="Segoe UI Light"/>
                <a:hlinkClick r:id="rId2"/>
              </a:rPr>
              <a:t>https://facebook.github.io/react-native/docs/flexbox</a:t>
            </a:r>
            <a:endParaRPr lang="en-US" dirty="0"/>
          </a:p>
          <a:p>
            <a:pPr marL="347345" indent="-340995"/>
            <a:r>
              <a:rPr lang="en-US" b="1" dirty="0">
                <a:cs typeface="Segoe UI Light"/>
                <a:hlinkClick r:id="rId3"/>
              </a:rPr>
              <a:t>http://www.reactnativeexpress.com/flexbox</a:t>
            </a:r>
            <a:endParaRPr lang="en-US" b="1" dirty="0">
              <a:cs typeface="Segoe UI Light"/>
            </a:endParaRPr>
          </a:p>
          <a:p>
            <a:pPr marL="347345" indent="-340995"/>
            <a:r>
              <a:rPr lang="en-US" b="1" dirty="0">
                <a:cs typeface="Segoe UI Light"/>
                <a:hlinkClick r:id="rId4"/>
              </a:rPr>
              <a:t>http://www.flexboxdefense.com/</a:t>
            </a:r>
            <a:endParaRPr lang="en-US" b="1" dirty="0">
              <a:cs typeface="Segoe UI Light"/>
            </a:endParaRPr>
          </a:p>
          <a:p>
            <a:pPr marL="347345" indent="-340995"/>
            <a:r>
              <a:rPr lang="en-US" b="1" dirty="0">
                <a:cs typeface="Segoe UI Light"/>
                <a:hlinkClick r:id="rId5"/>
              </a:rPr>
              <a:t>https://flexboxfroggy.com/</a:t>
            </a:r>
            <a:endParaRPr lang="en-US" b="1" dirty="0">
              <a:cs typeface="Segoe UI Light"/>
            </a:endParaRPr>
          </a:p>
          <a:p>
            <a:pPr marL="6350" indent="0">
              <a:buNone/>
            </a:pPr>
            <a:endParaRPr lang="en-US" b="1" dirty="0"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3005497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be77ad9b-7031-4769-b74f-a23d3b5d1908">ZQ5C7SHUDNYR-8-46025</_dlc_DocId>
    <_dlc_DocIdUrl xmlns="be77ad9b-7031-4769-b74f-a23d3b5d1908">
      <Url>https://icimsinc.sharepoint.com/teams/IDD/_layouts/15/DocIdRedir.aspx?ID=ZQ5C7SHUDNYR-8-46025</Url>
      <Description>ZQ5C7SHUDNYR-8-46025</Description>
    </_dlc_DocIdUrl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0878A5B053BDB488A0981E02E4A6CE7" ma:contentTypeVersion="12" ma:contentTypeDescription="Create a new document." ma:contentTypeScope="" ma:versionID="5b1fd0ec50b489a608e98ec465ab64ee">
  <xsd:schema xmlns:xsd="http://www.w3.org/2001/XMLSchema" xmlns:xs="http://www.w3.org/2001/XMLSchema" xmlns:p="http://schemas.microsoft.com/office/2006/metadata/properties" xmlns:ns2="7790bb45-a142-4ba7-80fb-8bdd94d3b299" xmlns:ns3="be77ad9b-7031-4769-b74f-a23d3b5d1908" xmlns:ns4="d497d372-ed7d-477a-8258-c9ac7cb3d257" targetNamespace="http://schemas.microsoft.com/office/2006/metadata/properties" ma:root="true" ma:fieldsID="cd141694ff0136f41645ee5bdb1d6a46" ns2:_="" ns3:_="" ns4:_="">
    <xsd:import namespace="7790bb45-a142-4ba7-80fb-8bdd94d3b299"/>
    <xsd:import namespace="be77ad9b-7031-4769-b74f-a23d3b5d1908"/>
    <xsd:import namespace="d497d372-ed7d-477a-8258-c9ac7cb3d25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3:_dlc_DocId" minOccurs="0"/>
                <xsd:element ref="ns3:_dlc_DocIdUrl" minOccurs="0"/>
                <xsd:element ref="ns3:_dlc_DocIdPersistId" minOccurs="0"/>
                <xsd:element ref="ns2:SharingHintHash" minOccurs="0"/>
                <xsd:element ref="ns2:SharedWithDetails" minOccurs="0"/>
                <xsd:element ref="ns2:LastSharedByUser" minOccurs="0"/>
                <xsd:element ref="ns2:LastSharedByTime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EventHashCode" minOccurs="0"/>
                <xsd:element ref="ns4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90bb45-a142-4ba7-80fb-8bdd94d3b29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12" nillable="true" ma:displayName="Sharing Hint Hash" ma:internalName="SharingHintHash" ma:readOnly="true">
      <xsd:simpleType>
        <xsd:restriction base="dms:Text"/>
      </xsd:simple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4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5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e77ad9b-7031-4769-b74f-a23d3b5d1908" elementFormDefault="qualified">
    <xsd:import namespace="http://schemas.microsoft.com/office/2006/documentManagement/types"/>
    <xsd:import namespace="http://schemas.microsoft.com/office/infopath/2007/PartnerControls"/>
    <xsd:element name="_dlc_DocId" ma:index="9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10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1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97d372-ed7d-477a-8258-c9ac7cb3d25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6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7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8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9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2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2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01540259-E0B6-49DA-9DD5-9CA229D03B5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EEE4E1E-207B-4093-8793-60CE4CA7B109}">
  <ds:schemaRefs>
    <ds:schemaRef ds:uri="be77ad9b-7031-4769-b74f-a23d3b5d1908"/>
    <ds:schemaRef ds:uri="http://schemas.microsoft.com/office/infopath/2007/PartnerControls"/>
    <ds:schemaRef ds:uri="http://purl.org/dc/terms/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7790bb45-a142-4ba7-80fb-8bdd94d3b299"/>
    <ds:schemaRef ds:uri="d497d372-ed7d-477a-8258-c9ac7cb3d257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2591EA1-18D1-4DF1-B81E-1A202B8066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90bb45-a142-4ba7-80fb-8bdd94d3b299"/>
    <ds:schemaRef ds:uri="be77ad9b-7031-4769-b74f-a23d3b5d1908"/>
    <ds:schemaRef ds:uri="d497d372-ed7d-477a-8258-c9ac7cb3d25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1252305B-CD02-498C-8393-0796415F4C19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6801</TotalTime>
  <Words>536</Words>
  <Application>Microsoft Macintosh PowerPoint</Application>
  <PresentationFormat>Widescreen</PresentationFormat>
  <Paragraphs>98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Segoe UI</vt:lpstr>
      <vt:lpstr>Segoe UI Light</vt:lpstr>
      <vt:lpstr>Office Theme</vt:lpstr>
      <vt:lpstr>Custom Design</vt:lpstr>
      <vt:lpstr>Building Apps with React Native</vt:lpstr>
      <vt:lpstr>Agenda</vt:lpstr>
      <vt:lpstr>What is React Native?</vt:lpstr>
      <vt:lpstr>How does it work? Run-time</vt:lpstr>
      <vt:lpstr>How does it work? – Native Modules</vt:lpstr>
      <vt:lpstr>Popular Apps built with React Native</vt:lpstr>
      <vt:lpstr>Pros</vt:lpstr>
      <vt:lpstr>Cons</vt:lpstr>
      <vt:lpstr>Introduction to Flexbox</vt:lpstr>
      <vt:lpstr>PowerPoint Presentation</vt:lpstr>
      <vt:lpstr>iCIMS Hackathon API</vt:lpstr>
      <vt:lpstr>Setup Development Environment</vt:lpstr>
      <vt:lpstr>Diving into the Code</vt:lpstr>
      <vt:lpstr>Advanced Topics</vt:lpstr>
      <vt:lpstr>Resources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OneList</dc:title>
  <dc:creator>Kevin Lass</dc:creator>
  <cp:lastModifiedBy>Alan Alvarez</cp:lastModifiedBy>
  <cp:revision>51</cp:revision>
  <dcterms:modified xsi:type="dcterms:W3CDTF">2018-10-27T18:38:50Z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0x01010070878A5B053BDB488A0981E02E4A6CE7</vt:lpwstr>
  </property>
  <property fmtid="{D5CDD505-2E9C-101B-9397-08002B2CF9AE}" pid="3" name="_dlc_DocIdItemGuid">
    <vt:lpwstr>fdc71b19-83c5-4538-81e7-03b9e36b64e3</vt:lpwstr>
  </property>
</Properties>
</file>

<file path=docProps/thumbnail.jpeg>
</file>